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5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nva Sans" panose="020B0604020202020204" charset="0"/>
      <p:regular r:id="rId19"/>
    </p:embeddedFont>
    <p:embeddedFont>
      <p:font typeface="Quicksand 1" panose="020B0604020202020204" charset="0"/>
      <p:regular r:id="rId20"/>
    </p:embeddedFont>
    <p:embeddedFont>
      <p:font typeface="Quicksand 2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0D8916-3EA2-A60E-5806-50CE7098D74A}" v="29" dt="2023-06-06T15:28:09.385"/>
    <p1510:client id="{8219B3AB-6B72-9F3E-ADCE-EA0C1EBCF222}" v="274" dt="2023-06-06T15:14:59.859"/>
    <p1510:client id="{AAB17995-354B-CD4C-6CF7-9BF3E8D61FCC}" v="64" dt="2023-06-06T15:38:03.614"/>
    <p1510:client id="{D9D85826-5F04-4D0B-E616-284DBF5A3420}" v="210" dt="2023-06-06T19:42:17.7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59156" y="1358656"/>
            <a:ext cx="7569687" cy="7569687"/>
          </a:xfrm>
          <a:custGeom>
            <a:avLst/>
            <a:gdLst/>
            <a:ahLst/>
            <a:cxnLst/>
            <a:rect l="l" t="t" r="r" b="b"/>
            <a:pathLst>
              <a:path w="7569687" h="7569687">
                <a:moveTo>
                  <a:pt x="0" y="0"/>
                </a:moveTo>
                <a:lnTo>
                  <a:pt x="7569688" y="0"/>
                </a:lnTo>
                <a:lnTo>
                  <a:pt x="7569688" y="7569688"/>
                </a:lnTo>
                <a:lnTo>
                  <a:pt x="0" y="7569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38888" r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13287" y="7129294"/>
            <a:ext cx="7261426" cy="1658496"/>
          </a:xfrm>
          <a:custGeom>
            <a:avLst/>
            <a:gdLst/>
            <a:ahLst/>
            <a:cxnLst/>
            <a:rect l="l" t="t" r="r" b="b"/>
            <a:pathLst>
              <a:path w="7261426" h="1658496">
                <a:moveTo>
                  <a:pt x="0" y="0"/>
                </a:moveTo>
                <a:lnTo>
                  <a:pt x="7261426" y="0"/>
                </a:lnTo>
                <a:lnTo>
                  <a:pt x="7261426" y="1658496"/>
                </a:lnTo>
                <a:lnTo>
                  <a:pt x="0" y="1658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98382" y="9415358"/>
            <a:ext cx="2291237" cy="640198"/>
          </a:xfrm>
          <a:custGeom>
            <a:avLst/>
            <a:gdLst/>
            <a:ahLst/>
            <a:cxnLst/>
            <a:rect l="l" t="t" r="r" b="b"/>
            <a:pathLst>
              <a:path w="2291237" h="640198">
                <a:moveTo>
                  <a:pt x="0" y="0"/>
                </a:moveTo>
                <a:lnTo>
                  <a:pt x="2291236" y="0"/>
                </a:lnTo>
                <a:lnTo>
                  <a:pt x="2291236" y="640199"/>
                </a:lnTo>
                <a:lnTo>
                  <a:pt x="0" y="6401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779083" y="1866900"/>
            <a:ext cx="4729832" cy="1104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>
                <a:solidFill>
                  <a:srgbClr val="000000"/>
                </a:solidFill>
                <a:latin typeface="Quicksand 1"/>
              </a:rPr>
              <a:t>Introducing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143500"/>
            <a:ext cx="18288000" cy="10287000"/>
            <a:chOff x="0" y="0"/>
            <a:chExt cx="481659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78889" y="9258300"/>
            <a:ext cx="2349917" cy="622728"/>
          </a:xfrm>
          <a:custGeom>
            <a:avLst/>
            <a:gdLst/>
            <a:ahLst/>
            <a:cxnLst/>
            <a:rect l="l" t="t" r="r" b="b"/>
            <a:pathLst>
              <a:path w="2349917" h="622728">
                <a:moveTo>
                  <a:pt x="0" y="0"/>
                </a:moveTo>
                <a:lnTo>
                  <a:pt x="2349917" y="0"/>
                </a:lnTo>
                <a:lnTo>
                  <a:pt x="2349917" y="622728"/>
                </a:lnTo>
                <a:lnTo>
                  <a:pt x="0" y="6227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2472703"/>
            <a:ext cx="2823511" cy="5659299"/>
          </a:xfrm>
          <a:custGeom>
            <a:avLst/>
            <a:gdLst/>
            <a:ahLst/>
            <a:cxnLst/>
            <a:rect l="l" t="t" r="r" b="b"/>
            <a:pathLst>
              <a:path w="2823511" h="5659299">
                <a:moveTo>
                  <a:pt x="0" y="0"/>
                </a:moveTo>
                <a:lnTo>
                  <a:pt x="2823511" y="0"/>
                </a:lnTo>
                <a:lnTo>
                  <a:pt x="2823511" y="5659299"/>
                </a:lnTo>
                <a:lnTo>
                  <a:pt x="0" y="56592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320489" y="2472703"/>
            <a:ext cx="2823511" cy="5659299"/>
          </a:xfrm>
          <a:custGeom>
            <a:avLst/>
            <a:gdLst/>
            <a:ahLst/>
            <a:cxnLst/>
            <a:rect l="l" t="t" r="r" b="b"/>
            <a:pathLst>
              <a:path w="2823511" h="5659299">
                <a:moveTo>
                  <a:pt x="0" y="0"/>
                </a:moveTo>
                <a:lnTo>
                  <a:pt x="2823511" y="0"/>
                </a:lnTo>
                <a:lnTo>
                  <a:pt x="2823511" y="5659299"/>
                </a:lnTo>
                <a:lnTo>
                  <a:pt x="0" y="565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3000"/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123632" y="3954096"/>
            <a:ext cx="2040732" cy="1210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>
                <a:solidFill>
                  <a:srgbClr val="000000"/>
                </a:solidFill>
                <a:latin typeface="Quicksand 2"/>
              </a:rPr>
              <a:t>Any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94996" y="5010150"/>
            <a:ext cx="4298007" cy="110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>
                <a:solidFill>
                  <a:srgbClr val="000000"/>
                </a:solidFill>
                <a:latin typeface="Quicksand 2"/>
              </a:rPr>
              <a:t>Questions?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260763" y="423618"/>
            <a:ext cx="7766474" cy="1773849"/>
          </a:xfrm>
          <a:custGeom>
            <a:avLst/>
            <a:gdLst/>
            <a:ahLst/>
            <a:cxnLst/>
            <a:rect l="l" t="t" r="r" b="b"/>
            <a:pathLst>
              <a:path w="7766474" h="1773849">
                <a:moveTo>
                  <a:pt x="0" y="0"/>
                </a:moveTo>
                <a:lnTo>
                  <a:pt x="7766474" y="0"/>
                </a:lnTo>
                <a:lnTo>
                  <a:pt x="7766474" y="1773849"/>
                </a:lnTo>
                <a:lnTo>
                  <a:pt x="0" y="17738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26797" y="9361376"/>
            <a:ext cx="2465091" cy="653249"/>
          </a:xfrm>
          <a:custGeom>
            <a:avLst/>
            <a:gdLst/>
            <a:ahLst/>
            <a:cxnLst/>
            <a:rect l="l" t="t" r="r" b="b"/>
            <a:pathLst>
              <a:path w="2465091" h="653249">
                <a:moveTo>
                  <a:pt x="0" y="0"/>
                </a:moveTo>
                <a:lnTo>
                  <a:pt x="2465091" y="0"/>
                </a:lnTo>
                <a:lnTo>
                  <a:pt x="2465091" y="653249"/>
                </a:lnTo>
                <a:lnTo>
                  <a:pt x="0" y="65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925173"/>
            <a:ext cx="10121108" cy="84567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An innovative </a:t>
            </a:r>
            <a:r>
              <a:rPr lang="en-US" sz="2400" err="1">
                <a:solidFill>
                  <a:srgbClr val="000000"/>
                </a:solidFill>
                <a:latin typeface="Canva Sans"/>
              </a:rPr>
              <a:t>rota</a:t>
            </a:r>
            <a:r>
              <a:rPr lang="en-US" sz="2400">
                <a:solidFill>
                  <a:srgbClr val="000000"/>
                </a:solidFill>
                <a:latin typeface="Canva Sans"/>
              </a:rPr>
              <a:t> system designed by people within the NHS to meet the needs of current staffing issues, matching available clinical and non-clinical shifts to professionals able to work them</a:t>
            </a:r>
            <a:endParaRPr lang="en-US" sz="2400">
              <a:cs typeface="Calibri"/>
            </a:endParaRP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endParaRPr lang="en-US" sz="2400">
              <a:solidFill>
                <a:srgbClr val="000000"/>
              </a:solidFill>
              <a:latin typeface="Canva Sans"/>
            </a:endParaRP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Covers all roles with the ability to personalise additional roles</a:t>
            </a: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endParaRPr lang="en-US" sz="2400">
              <a:solidFill>
                <a:srgbClr val="000000"/>
              </a:solidFill>
              <a:latin typeface="Canva Sans"/>
            </a:endParaRP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Automated invoicing for hassle free payments</a:t>
            </a: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endParaRPr lang="en-US" sz="2400">
              <a:solidFill>
                <a:srgbClr val="000000"/>
              </a:solidFill>
              <a:latin typeface="Canva Sans"/>
            </a:endParaRP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Instant alerts on available shifts</a:t>
            </a: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endParaRPr lang="en-US" sz="2400">
              <a:solidFill>
                <a:srgbClr val="000000"/>
              </a:solidFill>
              <a:latin typeface="Canva Sans"/>
            </a:endParaRP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Easy to use app version with enhanced security via face and touch recognition</a:t>
            </a: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endParaRPr lang="en-US" sz="2400">
              <a:solidFill>
                <a:srgbClr val="000000"/>
              </a:solidFill>
              <a:latin typeface="Canva Sans"/>
            </a:endParaRPr>
          </a:p>
          <a:p>
            <a:pPr marL="604520" lvl="1" indent="-302260">
              <a:lnSpc>
                <a:spcPts val="392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nva Sans"/>
              </a:rPr>
              <a:t>On the Digital Framework for Flexible Working Pools &amp; HSJ Digital Award finalist 2023 </a:t>
            </a:r>
          </a:p>
          <a:p>
            <a:pPr>
              <a:lnSpc>
                <a:spcPts val="3920"/>
              </a:lnSpc>
            </a:pPr>
            <a:endParaRPr lang="en-US" sz="240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3920"/>
              </a:lnSpc>
            </a:pPr>
            <a:endParaRPr lang="en-US" sz="240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550102" y="3436398"/>
            <a:ext cx="5716769" cy="4719652"/>
          </a:xfrm>
          <a:custGeom>
            <a:avLst/>
            <a:gdLst/>
            <a:ahLst/>
            <a:cxnLst/>
            <a:rect l="l" t="t" r="r" b="b"/>
            <a:pathLst>
              <a:path w="6236314" h="5164976">
                <a:moveTo>
                  <a:pt x="0" y="0"/>
                </a:moveTo>
                <a:lnTo>
                  <a:pt x="6236315" y="0"/>
                </a:lnTo>
                <a:lnTo>
                  <a:pt x="6236315" y="5164977"/>
                </a:lnTo>
                <a:lnTo>
                  <a:pt x="0" y="5164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543791"/>
            <a:ext cx="10120610" cy="121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Quicksand 1"/>
              </a:rPr>
              <a:t>What is </a:t>
            </a:r>
            <a:r>
              <a:rPr lang="en-US" sz="7200" err="1">
                <a:solidFill>
                  <a:srgbClr val="000000"/>
                </a:solidFill>
                <a:latin typeface="Quicksand 1"/>
              </a:rPr>
              <a:t>StaffBox</a:t>
            </a:r>
            <a:r>
              <a:rPr lang="en-US" sz="7200">
                <a:solidFill>
                  <a:srgbClr val="000000"/>
                </a:solidFill>
                <a:latin typeface="Quicksand 1"/>
              </a:rPr>
              <a:t> Rota?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90401" y="327251"/>
            <a:ext cx="11946441" cy="1210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dirty="0">
                <a:solidFill>
                  <a:srgbClr val="000000"/>
                </a:solidFill>
                <a:latin typeface="Quicksand 1"/>
              </a:rPr>
              <a:t>How to use </a:t>
            </a:r>
            <a:r>
              <a:rPr lang="en-US" sz="7200" dirty="0" err="1">
                <a:solidFill>
                  <a:srgbClr val="000000"/>
                </a:solidFill>
                <a:latin typeface="Quicksand 1"/>
              </a:rPr>
              <a:t>StaffBox</a:t>
            </a:r>
            <a:r>
              <a:rPr lang="en-US" sz="7200" dirty="0">
                <a:solidFill>
                  <a:srgbClr val="000000"/>
                </a:solidFill>
                <a:latin typeface="Quicksand 1"/>
              </a:rPr>
              <a:t> Rota</a:t>
            </a:r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393576" y="9227779"/>
            <a:ext cx="2465091" cy="653249"/>
          </a:xfrm>
          <a:custGeom>
            <a:avLst/>
            <a:gdLst/>
            <a:ahLst/>
            <a:cxnLst/>
            <a:rect l="l" t="t" r="r" b="b"/>
            <a:pathLst>
              <a:path w="2465091" h="653249">
                <a:moveTo>
                  <a:pt x="0" y="0"/>
                </a:moveTo>
                <a:lnTo>
                  <a:pt x="2465091" y="0"/>
                </a:lnTo>
                <a:lnTo>
                  <a:pt x="2465091" y="653249"/>
                </a:lnTo>
                <a:lnTo>
                  <a:pt x="0" y="653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2000"/>
            </a:blip>
            <a:stretch>
              <a:fillRect/>
            </a:stretch>
          </a:blipFill>
        </p:spPr>
      </p:sp>
      <p:pic>
        <p:nvPicPr>
          <p:cNvPr id="5" name="Rota-demo">
            <a:hlinkClick r:id="" action="ppaction://media"/>
            <a:extLst>
              <a:ext uri="{FF2B5EF4-FFF2-40B4-BE49-F238E27FC236}">
                <a16:creationId xmlns:a16="http://schemas.microsoft.com/office/drawing/2014/main" id="{DFA20F09-D313-3513-E262-519C14B4F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1642" y="1660753"/>
            <a:ext cx="12519560" cy="72475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3576" y="9227779"/>
            <a:ext cx="2465091" cy="653249"/>
          </a:xfrm>
          <a:custGeom>
            <a:avLst/>
            <a:gdLst/>
            <a:ahLst/>
            <a:cxnLst/>
            <a:rect l="l" t="t" r="r" b="b"/>
            <a:pathLst>
              <a:path w="2465091" h="653249">
                <a:moveTo>
                  <a:pt x="0" y="0"/>
                </a:moveTo>
                <a:lnTo>
                  <a:pt x="2465091" y="0"/>
                </a:lnTo>
                <a:lnTo>
                  <a:pt x="2465091" y="653249"/>
                </a:lnTo>
                <a:lnTo>
                  <a:pt x="0" y="65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494817"/>
            <a:ext cx="10525468" cy="689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0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</a:rPr>
              <a:t>Started by One Wirral CIC</a:t>
            </a:r>
            <a:endParaRPr lang="en-US"/>
          </a:p>
          <a:p>
            <a:pPr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Canva Sans"/>
            </a:endParaRPr>
          </a:p>
          <a:p>
            <a:pPr marL="561340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</a:rPr>
              <a:t>We're not an agency – ethically focused and keeping the money saved within the system</a:t>
            </a:r>
          </a:p>
          <a:p>
            <a:pPr marL="561340" lvl="1" indent="-280670">
              <a:lnSpc>
                <a:spcPts val="3640"/>
              </a:lnSpc>
              <a:buFont typeface="Arial"/>
              <a:buChar char="•"/>
            </a:pPr>
            <a:endParaRPr lang="en-US" sz="2600">
              <a:solidFill>
                <a:srgbClr val="000000"/>
              </a:solidFill>
              <a:latin typeface="Canva Sans"/>
            </a:endParaRPr>
          </a:p>
          <a:p>
            <a:pPr marL="561340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</a:rPr>
              <a:t>Profit margins are reinvested into addressing health inequalities on the Wirral</a:t>
            </a:r>
          </a:p>
          <a:p>
            <a:pPr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Canva Sans"/>
            </a:endParaRPr>
          </a:p>
          <a:p>
            <a:pPr marL="561340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</a:rPr>
              <a:t>Use it ourselves – we too needed a program that could enable the System to take more control of addressing staffing issues with flexible working pools.</a:t>
            </a:r>
          </a:p>
          <a:p>
            <a:pPr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Canva Sans"/>
            </a:endParaRPr>
          </a:p>
          <a:p>
            <a:pPr marL="561340" lvl="1" indent="-280670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000000"/>
                </a:solidFill>
                <a:latin typeface="Canva Sans"/>
              </a:rPr>
              <a:t>Listen to our users - our collaborative approach allows for tailored and focused development to the products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791928" y="4547012"/>
            <a:ext cx="5134507" cy="1434642"/>
          </a:xfrm>
          <a:custGeom>
            <a:avLst/>
            <a:gdLst/>
            <a:ahLst/>
            <a:cxnLst/>
            <a:rect l="l" t="t" r="r" b="b"/>
            <a:pathLst>
              <a:path w="5134507" h="1434642">
                <a:moveTo>
                  <a:pt x="0" y="0"/>
                </a:moveTo>
                <a:lnTo>
                  <a:pt x="5134507" y="0"/>
                </a:lnTo>
                <a:lnTo>
                  <a:pt x="5134507" y="1434642"/>
                </a:lnTo>
                <a:lnTo>
                  <a:pt x="0" y="14346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84768" y="6166341"/>
            <a:ext cx="2472185" cy="2472185"/>
          </a:xfrm>
          <a:custGeom>
            <a:avLst/>
            <a:gdLst/>
            <a:ahLst/>
            <a:cxnLst/>
            <a:rect l="l" t="t" r="r" b="b"/>
            <a:pathLst>
              <a:path w="2472185" h="2472185">
                <a:moveTo>
                  <a:pt x="0" y="0"/>
                </a:moveTo>
                <a:lnTo>
                  <a:pt x="2472185" y="0"/>
                </a:lnTo>
                <a:lnTo>
                  <a:pt x="2472185" y="2472186"/>
                </a:lnTo>
                <a:lnTo>
                  <a:pt x="0" y="24721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4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02174" y="388871"/>
            <a:ext cx="2163096" cy="2163096"/>
          </a:xfrm>
          <a:custGeom>
            <a:avLst/>
            <a:gdLst/>
            <a:ahLst/>
            <a:cxnLst/>
            <a:rect l="l" t="t" r="r" b="b"/>
            <a:pathLst>
              <a:path w="2163096" h="2163096">
                <a:moveTo>
                  <a:pt x="0" y="0"/>
                </a:moveTo>
                <a:lnTo>
                  <a:pt x="2163096" y="0"/>
                </a:lnTo>
                <a:lnTo>
                  <a:pt x="2163096" y="2163096"/>
                </a:lnTo>
                <a:lnTo>
                  <a:pt x="0" y="21630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836334" y="2450918"/>
            <a:ext cx="2281977" cy="2281977"/>
          </a:xfrm>
          <a:custGeom>
            <a:avLst/>
            <a:gdLst/>
            <a:ahLst/>
            <a:cxnLst/>
            <a:rect l="l" t="t" r="r" b="b"/>
            <a:pathLst>
              <a:path w="2281977" h="2281977">
                <a:moveTo>
                  <a:pt x="0" y="0"/>
                </a:moveTo>
                <a:lnTo>
                  <a:pt x="2281977" y="0"/>
                </a:lnTo>
                <a:lnTo>
                  <a:pt x="2281977" y="2281977"/>
                </a:lnTo>
                <a:lnTo>
                  <a:pt x="0" y="22819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7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977322" y="0"/>
            <a:ext cx="2872415" cy="2872415"/>
          </a:xfrm>
          <a:custGeom>
            <a:avLst/>
            <a:gdLst/>
            <a:ahLst/>
            <a:cxnLst/>
            <a:rect l="l" t="t" r="r" b="b"/>
            <a:pathLst>
              <a:path w="2872415" h="2872415">
                <a:moveTo>
                  <a:pt x="0" y="0"/>
                </a:moveTo>
                <a:lnTo>
                  <a:pt x="2872416" y="0"/>
                </a:lnTo>
                <a:lnTo>
                  <a:pt x="2872416" y="2872415"/>
                </a:lnTo>
                <a:lnTo>
                  <a:pt x="0" y="28724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57000"/>
            </a:blip>
            <a:stretch>
              <a:fillRect/>
            </a:stretch>
          </a:blipFill>
        </p:spPr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5955679" y="5862003"/>
            <a:ext cx="1941512" cy="1941504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>
                <a:alphaModFix amt="64000"/>
              </a:blip>
              <a:stretch>
                <a:fillRect l="-2049" r="-2049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5147394" y="8078445"/>
            <a:ext cx="1616571" cy="1616565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>
                <a:alphaModFix amt="63000"/>
              </a:blip>
              <a:stretch>
                <a:fillRect t="-11714" b="-74467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028700" y="904875"/>
            <a:ext cx="10901930" cy="121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Quicksand 1"/>
              </a:rPr>
              <a:t>Why are we different?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iagram&#10;&#10;Description automatically generated">
            <a:extLst>
              <a:ext uri="{FF2B5EF4-FFF2-40B4-BE49-F238E27FC236}">
                <a16:creationId xmlns:a16="http://schemas.microsoft.com/office/drawing/2014/main" id="{CD4E67D1-A798-72D0-2081-E59604F6E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921" y="661140"/>
            <a:ext cx="15942500" cy="896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7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391899"/>
            <a:ext cx="9835297" cy="7415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nva Sans"/>
              </a:rPr>
              <a:t>Helping the NHS to sustainably expand the workforce by:</a:t>
            </a:r>
          </a:p>
          <a:p>
            <a:pPr>
              <a:lnSpc>
                <a:spcPts val="3920"/>
              </a:lnSpc>
            </a:pPr>
            <a:endParaRPr lang="en-US" sz="2800">
              <a:solidFill>
                <a:srgbClr val="000000"/>
              </a:solidFill>
              <a:latin typeface="Canva Sans"/>
            </a:endParaRP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</a:rPr>
              <a:t>Empowering staff, providing them with the flexibility and choice they need to deliver care in a time and place that suits them</a:t>
            </a:r>
          </a:p>
          <a:p>
            <a:pPr>
              <a:lnSpc>
                <a:spcPts val="3920"/>
              </a:lnSpc>
            </a:pPr>
            <a:endParaRPr lang="en-US" sz="2800">
              <a:solidFill>
                <a:srgbClr val="000000"/>
              </a:solidFill>
              <a:latin typeface="Canva Sans"/>
            </a:endParaRP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</a:rPr>
              <a:t>Providing flexibility and choice to suit worker's preferences</a:t>
            </a:r>
          </a:p>
          <a:p>
            <a:pPr>
              <a:lnSpc>
                <a:spcPts val="3920"/>
              </a:lnSpc>
            </a:pPr>
            <a:endParaRPr lang="en-US" sz="2800">
              <a:solidFill>
                <a:srgbClr val="000000"/>
              </a:solidFill>
              <a:latin typeface="Canva Sans"/>
            </a:endParaRP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</a:rPr>
              <a:t>Improving consistency through sharing standard operating procedures and guidelines</a:t>
            </a:r>
          </a:p>
          <a:p>
            <a:pPr>
              <a:lnSpc>
                <a:spcPts val="3920"/>
              </a:lnSpc>
            </a:pPr>
            <a:endParaRPr lang="en-US" sz="2800">
              <a:solidFill>
                <a:srgbClr val="000000"/>
              </a:solidFill>
              <a:latin typeface="Canva Sans"/>
            </a:endParaRPr>
          </a:p>
          <a:p>
            <a:pPr marL="604523" lvl="1" indent="-302261">
              <a:lnSpc>
                <a:spcPts val="39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Canva Sans"/>
              </a:rPr>
              <a:t>Ensures Regulatory compliance and record keeping</a:t>
            </a:r>
          </a:p>
          <a:p>
            <a:pPr>
              <a:lnSpc>
                <a:spcPts val="3920"/>
              </a:lnSpc>
            </a:pPr>
            <a:endParaRPr lang="en-US" sz="2800">
              <a:solidFill>
                <a:srgbClr val="000000"/>
              </a:solidFill>
              <a:latin typeface="Canva Sans"/>
            </a:endParaRPr>
          </a:p>
          <a:p>
            <a:pPr algn="ctr">
              <a:lnSpc>
                <a:spcPts val="3920"/>
              </a:lnSpc>
            </a:pPr>
            <a:endParaRPr lang="en-US" sz="2800">
              <a:solidFill>
                <a:srgbClr val="000000"/>
              </a:solidFill>
              <a:latin typeface="Canva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1076325"/>
            <a:ext cx="15482784" cy="97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37"/>
              </a:lnSpc>
            </a:pPr>
            <a:r>
              <a:rPr lang="en-US" sz="6700">
                <a:solidFill>
                  <a:srgbClr val="000000"/>
                </a:solidFill>
                <a:latin typeface="Quicksand 2"/>
              </a:rPr>
              <a:t>How we support the NHS's workforce</a:t>
            </a:r>
          </a:p>
        </p:txBody>
      </p:sp>
      <p:sp>
        <p:nvSpPr>
          <p:cNvPr id="4" name="Freeform 4"/>
          <p:cNvSpPr/>
          <p:nvPr/>
        </p:nvSpPr>
        <p:spPr>
          <a:xfrm>
            <a:off x="393576" y="9227779"/>
            <a:ext cx="2465091" cy="653249"/>
          </a:xfrm>
          <a:custGeom>
            <a:avLst/>
            <a:gdLst/>
            <a:ahLst/>
            <a:cxnLst/>
            <a:rect l="l" t="t" r="r" b="b"/>
            <a:pathLst>
              <a:path w="2465091" h="653249">
                <a:moveTo>
                  <a:pt x="0" y="0"/>
                </a:moveTo>
                <a:lnTo>
                  <a:pt x="2465091" y="0"/>
                </a:lnTo>
                <a:lnTo>
                  <a:pt x="2465091" y="653249"/>
                </a:lnTo>
                <a:lnTo>
                  <a:pt x="0" y="6532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2000"/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407252" y="2805947"/>
            <a:ext cx="5852048" cy="5852048"/>
            <a:chOff x="0" y="0"/>
            <a:chExt cx="7802731" cy="780273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7802731" cy="7802731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EDAAC6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2779808" y="739204"/>
              <a:ext cx="2243115" cy="845279"/>
            </a:xfrm>
            <a:custGeom>
              <a:avLst/>
              <a:gdLst/>
              <a:ahLst/>
              <a:cxnLst/>
              <a:rect l="l" t="t" r="r" b="b"/>
              <a:pathLst>
                <a:path w="2243115" h="845279">
                  <a:moveTo>
                    <a:pt x="0" y="0"/>
                  </a:moveTo>
                  <a:lnTo>
                    <a:pt x="2243115" y="0"/>
                  </a:lnTo>
                  <a:lnTo>
                    <a:pt x="2243115" y="845279"/>
                  </a:lnTo>
                  <a:lnTo>
                    <a:pt x="0" y="845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6527" t="-3042"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1838682" y="1536858"/>
              <a:ext cx="4125367" cy="5031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sz="2300">
                  <a:solidFill>
                    <a:srgbClr val="000000"/>
                  </a:solidFill>
                  <a:latin typeface="Quicksand 1"/>
                </a:rPr>
                <a:t>Supports NHS Policies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58833" y="2536365"/>
              <a:ext cx="6085064" cy="3739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7" lvl="1" indent="-215904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Quicksand 2"/>
                </a:rPr>
                <a:t>NHS Long Term Plan - diversification of the workforce</a:t>
              </a:r>
            </a:p>
            <a:p>
              <a:pPr marL="431807" lvl="1" indent="-215904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Quicksand 2"/>
                </a:rPr>
                <a:t>NHS People Plan - flexible working pools</a:t>
              </a:r>
            </a:p>
            <a:p>
              <a:pPr marL="431807" lvl="1" indent="-215904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Quicksand 2"/>
                </a:rPr>
                <a:t>Primary Care Recovery Plan delivery</a:t>
              </a:r>
            </a:p>
            <a:p>
              <a:pPr marL="431807" lvl="1" indent="-215904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Quicksand 2"/>
                </a:rPr>
                <a:t>Capacity and Access Fund delivery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2608" y="800100"/>
            <a:ext cx="15482784" cy="971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7"/>
              </a:lnSpc>
            </a:pPr>
            <a:r>
              <a:rPr lang="en-US" sz="6700">
                <a:solidFill>
                  <a:srgbClr val="000000"/>
                </a:solidFill>
                <a:latin typeface="Quicksand 2"/>
              </a:rPr>
              <a:t>How many people use Rota?</a:t>
            </a:r>
          </a:p>
        </p:txBody>
      </p:sp>
      <p:pic>
        <p:nvPicPr>
          <p:cNvPr id="3" name="461491BB">
            <a:extLst>
              <a:ext uri="{FF2B5EF4-FFF2-40B4-BE49-F238E27FC236}">
                <a16:creationId xmlns:a16="http://schemas.microsoft.com/office/drawing/2014/main" id="{96A8874B-F029-8894-2AF4-77D22E88C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4150" y="2476500"/>
            <a:ext cx="12839700" cy="7221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4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1565" y="2481860"/>
            <a:ext cx="3155296" cy="2054501"/>
          </a:xfrm>
          <a:custGeom>
            <a:avLst/>
            <a:gdLst/>
            <a:ahLst/>
            <a:cxnLst/>
            <a:rect l="l" t="t" r="r" b="b"/>
            <a:pathLst>
              <a:path w="3155296" h="2054501">
                <a:moveTo>
                  <a:pt x="0" y="0"/>
                </a:moveTo>
                <a:lnTo>
                  <a:pt x="3155296" y="0"/>
                </a:lnTo>
                <a:lnTo>
                  <a:pt x="3155296" y="2054501"/>
                </a:lnTo>
                <a:lnTo>
                  <a:pt x="0" y="20545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425343" y="2678197"/>
            <a:ext cx="5010573" cy="595208"/>
          </a:xfrm>
          <a:custGeom>
            <a:avLst/>
            <a:gdLst/>
            <a:ahLst/>
            <a:cxnLst/>
            <a:rect l="l" t="t" r="r" b="b"/>
            <a:pathLst>
              <a:path w="5010573" h="595208">
                <a:moveTo>
                  <a:pt x="0" y="0"/>
                </a:moveTo>
                <a:lnTo>
                  <a:pt x="5010573" y="0"/>
                </a:lnTo>
                <a:lnTo>
                  <a:pt x="5010573" y="595208"/>
                </a:lnTo>
                <a:lnTo>
                  <a:pt x="0" y="5952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08002" y="8946724"/>
            <a:ext cx="3193654" cy="623152"/>
          </a:xfrm>
          <a:custGeom>
            <a:avLst/>
            <a:gdLst/>
            <a:ahLst/>
            <a:cxnLst/>
            <a:rect l="l" t="t" r="r" b="b"/>
            <a:pathLst>
              <a:path w="3193654" h="623152">
                <a:moveTo>
                  <a:pt x="0" y="0"/>
                </a:moveTo>
                <a:lnTo>
                  <a:pt x="3193654" y="0"/>
                </a:lnTo>
                <a:lnTo>
                  <a:pt x="3193654" y="623152"/>
                </a:lnTo>
                <a:lnTo>
                  <a:pt x="0" y="62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540434" y="6457265"/>
            <a:ext cx="4397853" cy="1000176"/>
          </a:xfrm>
          <a:custGeom>
            <a:avLst/>
            <a:gdLst/>
            <a:ahLst/>
            <a:cxnLst/>
            <a:rect l="l" t="t" r="r" b="b"/>
            <a:pathLst>
              <a:path w="4917398" h="1267370">
                <a:moveTo>
                  <a:pt x="0" y="0"/>
                </a:moveTo>
                <a:lnTo>
                  <a:pt x="4917398" y="0"/>
                </a:lnTo>
                <a:lnTo>
                  <a:pt x="4917398" y="1267371"/>
                </a:lnTo>
                <a:lnTo>
                  <a:pt x="0" y="1267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73662" y="4039225"/>
            <a:ext cx="5723237" cy="1212550"/>
          </a:xfrm>
          <a:custGeom>
            <a:avLst/>
            <a:gdLst/>
            <a:ahLst/>
            <a:cxnLst/>
            <a:rect l="l" t="t" r="r" b="b"/>
            <a:pathLst>
              <a:path w="5723237" h="1212550">
                <a:moveTo>
                  <a:pt x="0" y="0"/>
                </a:moveTo>
                <a:lnTo>
                  <a:pt x="5723236" y="0"/>
                </a:lnTo>
                <a:lnTo>
                  <a:pt x="5723236" y="1212550"/>
                </a:lnTo>
                <a:lnTo>
                  <a:pt x="0" y="12125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63612" y="1028700"/>
            <a:ext cx="1900530" cy="2303442"/>
          </a:xfrm>
          <a:custGeom>
            <a:avLst/>
            <a:gdLst/>
            <a:ahLst/>
            <a:cxnLst/>
            <a:rect l="l" t="t" r="r" b="b"/>
            <a:pathLst>
              <a:path w="1900530" h="2303442">
                <a:moveTo>
                  <a:pt x="0" y="0"/>
                </a:moveTo>
                <a:lnTo>
                  <a:pt x="1900530" y="0"/>
                </a:lnTo>
                <a:lnTo>
                  <a:pt x="1900530" y="2303442"/>
                </a:lnTo>
                <a:lnTo>
                  <a:pt x="0" y="23034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6103" y="8296951"/>
            <a:ext cx="3900291" cy="1417223"/>
          </a:xfrm>
          <a:custGeom>
            <a:avLst/>
            <a:gdLst/>
            <a:ahLst/>
            <a:cxnLst/>
            <a:rect l="l" t="t" r="r" b="b"/>
            <a:pathLst>
              <a:path w="3900291" h="1417223">
                <a:moveTo>
                  <a:pt x="0" y="0"/>
                </a:moveTo>
                <a:lnTo>
                  <a:pt x="3900291" y="0"/>
                </a:lnTo>
                <a:lnTo>
                  <a:pt x="3900291" y="1417222"/>
                </a:lnTo>
                <a:lnTo>
                  <a:pt x="0" y="14172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31568" y="8207593"/>
            <a:ext cx="2130659" cy="1595938"/>
          </a:xfrm>
          <a:custGeom>
            <a:avLst/>
            <a:gdLst/>
            <a:ahLst/>
            <a:cxnLst/>
            <a:rect l="l" t="t" r="r" b="b"/>
            <a:pathLst>
              <a:path w="2130659" h="1595938">
                <a:moveTo>
                  <a:pt x="0" y="0"/>
                </a:moveTo>
                <a:lnTo>
                  <a:pt x="2130660" y="0"/>
                </a:lnTo>
                <a:lnTo>
                  <a:pt x="2130660" y="1595938"/>
                </a:lnTo>
                <a:lnTo>
                  <a:pt x="0" y="15959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50464" y="3116418"/>
            <a:ext cx="1215998" cy="1519997"/>
          </a:xfrm>
          <a:custGeom>
            <a:avLst/>
            <a:gdLst/>
            <a:ahLst/>
            <a:cxnLst/>
            <a:rect l="l" t="t" r="r" b="b"/>
            <a:pathLst>
              <a:path w="1215998" h="1519997">
                <a:moveTo>
                  <a:pt x="0" y="0"/>
                </a:moveTo>
                <a:lnTo>
                  <a:pt x="1215998" y="0"/>
                </a:lnTo>
                <a:lnTo>
                  <a:pt x="1215998" y="1519997"/>
                </a:lnTo>
                <a:lnTo>
                  <a:pt x="0" y="15199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68521" y="5643546"/>
            <a:ext cx="3111766" cy="630624"/>
          </a:xfrm>
          <a:custGeom>
            <a:avLst/>
            <a:gdLst/>
            <a:ahLst/>
            <a:cxnLst/>
            <a:rect l="l" t="t" r="r" b="b"/>
            <a:pathLst>
              <a:path w="3111766" h="630624">
                <a:moveTo>
                  <a:pt x="0" y="0"/>
                </a:moveTo>
                <a:lnTo>
                  <a:pt x="3111766" y="0"/>
                </a:lnTo>
                <a:lnTo>
                  <a:pt x="3111766" y="630623"/>
                </a:lnTo>
                <a:lnTo>
                  <a:pt x="0" y="6306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97814" y="5832986"/>
            <a:ext cx="2248735" cy="2248735"/>
          </a:xfrm>
          <a:custGeom>
            <a:avLst/>
            <a:gdLst/>
            <a:ahLst/>
            <a:cxnLst/>
            <a:rect l="l" t="t" r="r" b="b"/>
            <a:pathLst>
              <a:path w="2248735" h="2248735">
                <a:moveTo>
                  <a:pt x="0" y="0"/>
                </a:moveTo>
                <a:lnTo>
                  <a:pt x="2248735" y="0"/>
                </a:lnTo>
                <a:lnTo>
                  <a:pt x="2248735" y="2248735"/>
                </a:lnTo>
                <a:lnTo>
                  <a:pt x="0" y="22487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904875"/>
            <a:ext cx="10901930" cy="121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Quicksand 1"/>
              </a:rPr>
              <a:t>Who uses our platform?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93035" y="714667"/>
            <a:ext cx="10901930" cy="1217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Quicksand 1"/>
              </a:rPr>
              <a:t>Testimonials</a:t>
            </a:r>
          </a:p>
        </p:txBody>
      </p:sp>
      <p:sp>
        <p:nvSpPr>
          <p:cNvPr id="3" name="Freeform 3"/>
          <p:cNvSpPr/>
          <p:nvPr/>
        </p:nvSpPr>
        <p:spPr>
          <a:xfrm>
            <a:off x="393576" y="9227779"/>
            <a:ext cx="2465091" cy="653249"/>
          </a:xfrm>
          <a:custGeom>
            <a:avLst/>
            <a:gdLst/>
            <a:ahLst/>
            <a:cxnLst/>
            <a:rect l="l" t="t" r="r" b="b"/>
            <a:pathLst>
              <a:path w="2465091" h="653249">
                <a:moveTo>
                  <a:pt x="0" y="0"/>
                </a:moveTo>
                <a:lnTo>
                  <a:pt x="2465091" y="0"/>
                </a:lnTo>
                <a:lnTo>
                  <a:pt x="2465091" y="653249"/>
                </a:lnTo>
                <a:lnTo>
                  <a:pt x="0" y="6532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2000"/>
            </a:blip>
            <a:stretch>
              <a:fillRect/>
            </a:stretch>
          </a:blipFill>
        </p:spPr>
      </p:sp>
      <p:pic>
        <p:nvPicPr>
          <p:cNvPr id="4" name="All 3 combined">
            <a:hlinkClick r:id="" action="ppaction://media"/>
            <a:extLst>
              <a:ext uri="{FF2B5EF4-FFF2-40B4-BE49-F238E27FC236}">
                <a16:creationId xmlns:a16="http://schemas.microsoft.com/office/drawing/2014/main" id="{E60F4835-D565-6F03-0E75-8160E73FAB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0588" y="2865329"/>
            <a:ext cx="4842483" cy="5683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16d3a9b-1ac8-4679-a7a4-e7d71a0554e5" xsi:nil="true"/>
    <lcf76f155ced4ddcb4097134ff3c332f xmlns="950affa7-7238-4d6c-b72f-36ec127f0d7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BDF9C34A0ED94A968CC6A37188F5D3" ma:contentTypeVersion="16" ma:contentTypeDescription="Create a new document." ma:contentTypeScope="" ma:versionID="d4e9cbfddc23c18d3a7cabb344a26434">
  <xsd:schema xmlns:xsd="http://www.w3.org/2001/XMLSchema" xmlns:xs="http://www.w3.org/2001/XMLSchema" xmlns:p="http://schemas.microsoft.com/office/2006/metadata/properties" xmlns:ns2="950affa7-7238-4d6c-b72f-36ec127f0d70" xmlns:ns3="616d3a9b-1ac8-4679-a7a4-e7d71a0554e5" targetNamespace="http://schemas.microsoft.com/office/2006/metadata/properties" ma:root="true" ma:fieldsID="e6b8a52035e81627d1d6ed72ee2e5ea6" ns2:_="" ns3:_="">
    <xsd:import namespace="950affa7-7238-4d6c-b72f-36ec127f0d70"/>
    <xsd:import namespace="616d3a9b-1ac8-4679-a7a4-e7d71a0554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0affa7-7238-4d6c-b72f-36ec127f0d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7a53652-1da1-4db2-891b-831fb4f1ab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d3a9b-1ac8-4679-a7a4-e7d71a0554e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92dcab5-ca92-4af8-a300-8548a8bc8c66}" ma:internalName="TaxCatchAll" ma:showField="CatchAllData" ma:web="616d3a9b-1ac8-4679-a7a4-e7d71a0554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09FEFA-9C49-4D49-8CC8-37C43281B1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19061C-0344-4B73-ADD7-190E0300B04A}">
  <ds:schemaRefs>
    <ds:schemaRef ds:uri="616d3a9b-1ac8-4679-a7a4-e7d71a0554e5"/>
    <ds:schemaRef ds:uri="950affa7-7238-4d6c-b72f-36ec127f0d7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42D409E-5613-4B41-907D-820D065E5D72}">
  <ds:schemaRefs>
    <ds:schemaRef ds:uri="616d3a9b-1ac8-4679-a7a4-e7d71a0554e5"/>
    <ds:schemaRef ds:uri="950affa7-7238-4d6c-b72f-36ec127f0d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Microsoft Office PowerPoint</Application>
  <PresentationFormat>Custom</PresentationFormat>
  <Paragraphs>44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Quicksand 2</vt:lpstr>
      <vt:lpstr>Calibri</vt:lpstr>
      <vt:lpstr>Quicksand 1</vt:lpstr>
      <vt:lpstr>Arial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StaffBox Rota Presentation</dc:title>
  <dc:creator>Katie</dc:creator>
  <cp:lastModifiedBy>JOYNSON, Katie (NHS CHESHIRE AND MERSEYSIDE ICB - 12F)</cp:lastModifiedBy>
  <cp:revision>27</cp:revision>
  <dcterms:created xsi:type="dcterms:W3CDTF">2006-08-16T00:00:00Z</dcterms:created>
  <dcterms:modified xsi:type="dcterms:W3CDTF">2023-07-04T13:03:56Z</dcterms:modified>
  <dc:identifier>DAFlCnuiZWI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0x0101006CBDF9C34A0ED94A968CC6A37188F5D3</vt:lpwstr>
  </property>
  <property fmtid="{D5CDD505-2E9C-101B-9397-08002B2CF9AE}" pid="3" name="MediaServiceImageTags">
    <vt:lpwstr/>
  </property>
</Properties>
</file>